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93400"/>
  <p:notesSz cx="7556500" cy="106934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4630133" cy="1182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60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8">
                <a:solidFill>
                  <a:srgbClr val="ED008D"/>
                </a:solidFill>
                <a:latin typeface="Times New Roman"/>
                <a:cs typeface="Times New Roman"/>
              </a:rPr>
              <a:t>5:</a:t>
            </a:r>
            <a:r>
              <a:rPr sz="1450" b="1" spc="40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supplied</a:t>
            </a:r>
            <a:r>
              <a:rPr sz="1450" spc="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4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50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(4.11)</a:t>
            </a:r>
            <a:r>
              <a:rPr sz="1450" b="1" spc="432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 spc="4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</a:p>
          <a:p>
            <a:pPr marL="0" marR="0">
              <a:lnSpc>
                <a:spcPts val="1580"/>
              </a:lnSpc>
              <a:spcBef>
                <a:spcPts val="244"/>
              </a:spcBef>
              <a:spcAft>
                <a:spcPct val="0"/>
              </a:spcAft>
            </a:pP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analys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is.</a:t>
            </a:r>
          </a:p>
          <a:p>
            <a:pPr marL="0" marR="0">
              <a:lnSpc>
                <a:spcPts val="1580"/>
              </a:lnSpc>
              <a:spcBef>
                <a:spcPts val="222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2456806"/>
            <a:ext cx="4534756" cy="70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indicate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nodes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</a:p>
          <a:p>
            <a:pPr marL="0" marR="0">
              <a:lnSpc>
                <a:spcPts val="1728"/>
              </a:lnSpc>
              <a:spcBef>
                <a:spcPts val="6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Calibri"/>
                <a:cs typeface="Calibri"/>
              </a:rPr>
              <a:t>Figure </a:t>
            </a:r>
            <a:r>
              <a:rPr sz="1450" b="1" spc="-18">
                <a:solidFill>
                  <a:srgbClr val="00B050"/>
                </a:solidFill>
                <a:latin typeface="Calibri"/>
                <a:cs typeface="Calibri"/>
              </a:rPr>
              <a:t>(4.12)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3093070"/>
            <a:ext cx="1192964" cy="47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-72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u="sng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u="sng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40603" y="3084551"/>
            <a:ext cx="1200493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00B050"/>
                </a:solidFill>
                <a:latin typeface="Calibri"/>
                <a:cs typeface="Calibri"/>
              </a:rPr>
              <a:t>Figure</a:t>
            </a:r>
            <a:r>
              <a:rPr sz="1450" b="1" spc="2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50" b="1" spc="-20">
                <a:solidFill>
                  <a:srgbClr val="00B050"/>
                </a:solidFill>
                <a:latin typeface="Calibri"/>
                <a:cs typeface="Calibri"/>
              </a:rPr>
              <a:t>(4.11)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3268250"/>
            <a:ext cx="698313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  <a:r>
              <a:rPr sz="125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UGATTV+Cambria Math"/>
                <a:cs typeface="UGATTV+Cambria Math"/>
              </a:rPr>
              <a:t>−</a:t>
            </a:r>
            <a:r>
              <a:rPr sz="12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77874" y="3268250"/>
            <a:ext cx="378637" cy="43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</a:p>
          <a:p>
            <a:pPr marL="85725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9284" y="3330866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01394" y="3330866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34744" y="3391272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35430" y="3391272"/>
            <a:ext cx="91223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0,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2952" y="3513264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35024" y="3513264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3559" y="3657168"/>
            <a:ext cx="1606121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UGATTV+Cambria Math"/>
                <a:cs typeface="UGATTV+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1.5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7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42539" y="3667879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39494" y="37561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02080" y="37561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3559" y="4075161"/>
            <a:ext cx="1194252" cy="47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-72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u="sng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u="sng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4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3559" y="4250341"/>
            <a:ext cx="698313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  <a:r>
              <a:rPr sz="125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UGATTV+Cambria Math"/>
                <a:cs typeface="UGATTV+Cambria Math"/>
              </a:rPr>
              <a:t>−</a:t>
            </a:r>
            <a:r>
              <a:rPr sz="12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77874" y="4250341"/>
            <a:ext cx="384987" cy="66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</a:p>
          <a:p>
            <a:pPr marL="85725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  <a:p>
            <a:pPr marL="57150" marR="0">
              <a:lnSpc>
                <a:spcPts val="1494"/>
              </a:lnSpc>
              <a:spcBef>
                <a:spcPts val="208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29284" y="4312576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01394" y="4312576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34744" y="4373363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35430" y="4362652"/>
            <a:ext cx="1586037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5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  <a:r>
              <a:rPr sz="1450" spc="5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0,</a:t>
            </a:r>
            <a:r>
              <a:rPr sz="1450" spc="6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  <a:r>
              <a:rPr sz="1450" spc="5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840610" y="4455357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UGATTV+Cambria Math"/>
                <a:cs typeface="UGATTV+Cambria Math"/>
              </a:rPr>
              <a:t>푥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470150" y="4455357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UGATTV+Cambria Math"/>
                <a:cs typeface="UGATTV+Cambria Math"/>
              </a:rPr>
              <a:t>푥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841879" y="4455357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62952" y="4495355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59230" y="4819459"/>
            <a:ext cx="397687" cy="67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  <a:p>
            <a:pPr marL="57150" marR="0">
              <a:lnSpc>
                <a:spcPts val="1494"/>
              </a:lnSpc>
              <a:spcBef>
                <a:spcPts val="205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34377" y="4848034"/>
            <a:ext cx="769797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  <a:r>
              <a:rPr sz="1600" u="sng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600" u="sng" spc="43" baseline="-24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UGATTV+Cambria Math"/>
                <a:cs typeface="UGATTV+Cambria Math"/>
              </a:rPr>
              <a:t>−</a:t>
            </a:r>
            <a:r>
              <a:rPr sz="12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  <a:r>
              <a:rPr sz="1600" u="sng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3559" y="4934406"/>
            <a:ext cx="380149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UGATTV+Cambria Math"/>
                <a:cs typeface="UGATTV+Cambria Math"/>
              </a:rPr>
              <a:t>∴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15974" y="4945117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716785" y="4934406"/>
            <a:ext cx="957760" cy="514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3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spc="-38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  <a:r>
              <a:rPr sz="1400" baseline="-20689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400" spc="143" baseline="-20689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372406" y="4934406"/>
            <a:ext cx="62814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64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53769" y="5051076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5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3559" y="5420435"/>
            <a:ext cx="209250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5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  <a:r>
              <a:rPr sz="14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  <a:r>
              <a:rPr sz="1450" spc="5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53427" y="551980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11262" y="551980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583055" y="551980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993264" y="5513521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3559" y="5630366"/>
            <a:ext cx="1654101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UGATTV+Cambria Math"/>
                <a:cs typeface="UGATTV+Cambria Math"/>
              </a:rPr>
              <a:t>∴</a:t>
            </a:r>
            <a:r>
              <a:rPr sz="145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7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848023" y="5641077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359653" y="5630012"/>
            <a:ext cx="1219923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Calibri"/>
                <a:cs typeface="Calibri"/>
              </a:rPr>
              <a:t>Figure </a:t>
            </a:r>
            <a:r>
              <a:rPr sz="1450" b="1" spc="-20">
                <a:solidFill>
                  <a:srgbClr val="00B050"/>
                </a:solidFill>
                <a:latin typeface="Calibri"/>
                <a:cs typeface="Calibri"/>
              </a:rPr>
              <a:t>(4.12)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087119" y="57293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535430" y="57293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3559" y="6060432"/>
            <a:ext cx="244888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Equ.s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3559" y="6250127"/>
            <a:ext cx="2662184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FF0000"/>
                </a:solidFill>
                <a:latin typeface="Times New Roman"/>
                <a:cs typeface="Times New Roman"/>
              </a:rPr>
              <a:t>7.14</a:t>
            </a:r>
            <a:r>
              <a:rPr sz="1450" b="1" spc="7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450" b="1" spc="-13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  <a:r>
              <a:rPr sz="145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1450" b="1" spc="-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FF0000"/>
                </a:solidFill>
                <a:latin typeface="Times New Roman"/>
                <a:cs typeface="Times New Roman"/>
              </a:rPr>
              <a:t>4.29</a:t>
            </a:r>
            <a:r>
              <a:rPr sz="1450" b="1" spc="7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19759" y="63491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669160" y="63491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993264" y="6342832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UGATTV+Cambria Math"/>
                <a:cs typeface="UGATTV+Cambria Math"/>
              </a:rPr>
              <a:t>푥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3559" y="6680191"/>
            <a:ext cx="427522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supplied</a:t>
            </a:r>
            <a:r>
              <a:rPr sz="145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3559" y="6869505"/>
            <a:ext cx="4429883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IV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(3</a:t>
            </a:r>
            <a:r>
              <a:rPr sz="14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  <a:r>
              <a:rPr sz="145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UGATTV+Cambria Math"/>
                <a:cs typeface="UGATTV+Cambria Math"/>
              </a:rPr>
              <a:t>푣</a:t>
            </a:r>
            <a:r>
              <a:rPr sz="1450" spc="5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(3</a:t>
            </a:r>
            <a:r>
              <a:rPr sz="1450" spc="-57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4.29))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4.29)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0">
                <a:solidFill>
                  <a:srgbClr val="FF0000"/>
                </a:solidFill>
                <a:latin typeface="Times New Roman"/>
                <a:cs typeface="Times New Roman"/>
              </a:rPr>
              <a:t>55.2</a:t>
            </a:r>
            <a:r>
              <a:rPr sz="145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440180" y="6962592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UGATTV+Cambria Math"/>
                <a:cs typeface="UGATTV+Cambria Math"/>
              </a:rPr>
              <a:t>푥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716785" y="6962592"/>
            <a:ext cx="246877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UGATTV+Cambria Math"/>
                <a:cs typeface="UGATTV+Cambria Math"/>
              </a:rPr>
              <a:t>푥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61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9759" y="1340306"/>
            <a:ext cx="33367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LDACRD+Cambria Math"/>
                <a:cs typeface="LDACRD+Cambria Math"/>
              </a:rPr>
              <a:t>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30312" y="1359356"/>
            <a:ext cx="376608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73530" y="1359356"/>
            <a:ext cx="51204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LDACRD+Cambria Math"/>
                <a:cs typeface="LDACRD+Cambria Math"/>
              </a:rPr>
              <a:t>−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50414" y="1328236"/>
            <a:ext cx="1025197" cy="51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</a:p>
          <a:p>
            <a:pPr marL="24803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4" baseline="46551">
                <a:solidFill>
                  <a:srgbClr val="000000"/>
                </a:solidFill>
                <a:latin typeface="LDACRD+Cambria Math"/>
                <a:cs typeface="LDACRD+Cambria Math"/>
              </a:rPr>
              <a:t>−</a:t>
            </a:r>
            <a:r>
              <a:rPr sz="1400" baseline="46551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400" spc="592" baseline="4655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-31">
                <a:solidFill>
                  <a:srgbClr val="000000"/>
                </a:solidFill>
                <a:latin typeface="LDACRD+Cambria Math"/>
                <a:cs typeface="LDACRD+Cambria Math"/>
              </a:rPr>
              <a:t>−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8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7227" y="1433011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1550110"/>
            <a:ext cx="2682422" cy="50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2">
                <a:solidFill>
                  <a:srgbClr val="000000"/>
                </a:solidFill>
                <a:latin typeface="LDACRD+Cambria Math"/>
                <a:cs typeface="LDACRD+Cambria Math"/>
              </a:rPr>
              <a:t> ꢀ</a:t>
            </a:r>
            <a:r>
              <a:rPr sz="10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LDACRD+Cambria Math"/>
                <a:cs typeface="LDACRD+Cambria Math"/>
              </a:rPr>
              <a:t>ꢁ</a:t>
            </a:r>
            <a:r>
              <a:rPr sz="10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719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1450" spc="-41">
                <a:solidFill>
                  <a:srgbClr val="000000"/>
                </a:solidFill>
                <a:latin typeface="LDACRD+Cambria Math"/>
                <a:cs typeface="LDACRD+Cambria Math"/>
              </a:rPr>
              <a:t> −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  <a:r>
              <a:rPr sz="1450" spc="120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21">
                <a:solidFill>
                  <a:srgbClr val="000000"/>
                </a:solidFill>
                <a:latin typeface="Cambria Math"/>
                <a:cs typeface="Cambria Math"/>
              </a:rPr>
              <a:t>23</a:t>
            </a:r>
            <a:r>
              <a:rPr sz="1450" spc="111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-33">
                <a:solidFill>
                  <a:srgbClr val="000000"/>
                </a:solidFill>
                <a:latin typeface="LDACRD+Cambria Math"/>
                <a:cs typeface="LDACRD+Cambria Math"/>
              </a:rPr>
              <a:t>−</a:t>
            </a:r>
            <a:r>
              <a:rPr sz="1450" spc="25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450">
                <a:solidFill>
                  <a:srgbClr val="000000"/>
                </a:solidFill>
                <a:latin typeface="LDACRD+Cambria Math"/>
                <a:cs typeface="LDACRD+Cambria Math"/>
              </a:rPr>
              <a:t>ꢁ</a:t>
            </a:r>
            <a:r>
              <a:rPr sz="1000" spc="1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347">
                <a:solidFill>
                  <a:srgbClr val="000000"/>
                </a:solidFill>
                <a:latin typeface="LDACRD+Cambria Math"/>
                <a:cs typeface="LDACRD+Cambria Math"/>
              </a:rPr>
              <a:t> </a:t>
            </a:r>
            <a:r>
              <a:rPr sz="1450" spc="10">
                <a:solidFill>
                  <a:srgbClr val="000000"/>
                </a:solidFill>
                <a:latin typeface="Cambria Math"/>
                <a:cs typeface="Cambria Math"/>
              </a:rPr>
              <a:t>24</a:t>
            </a:r>
            <a:r>
              <a:rPr sz="1450">
                <a:solidFill>
                  <a:srgbClr val="000000"/>
                </a:solidFill>
                <a:latin typeface="LDACRD+Cambria Math"/>
                <a:cs typeface="LDACRD+Cambria Math"/>
              </a:rPr>
              <a:t>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7702" y="1642816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10234" y="1759660"/>
            <a:ext cx="33367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LDACRD+Cambria Math"/>
                <a:cs typeface="LDACRD+Cambria Math"/>
              </a:rPr>
              <a:t>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30312" y="1778710"/>
            <a:ext cx="376608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92580" y="1778710"/>
            <a:ext cx="901118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21">
                <a:solidFill>
                  <a:srgbClr val="000000"/>
                </a:solidFill>
                <a:latin typeface="Cambria Math"/>
                <a:cs typeface="Cambria Math"/>
              </a:rPr>
              <a:t>13</a:t>
            </a:r>
            <a:r>
              <a:rPr sz="1450" spc="111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-33">
                <a:solidFill>
                  <a:srgbClr val="000000"/>
                </a:solidFill>
                <a:latin typeface="LDACRD+Cambria Math"/>
                <a:cs typeface="LDACRD+Cambria Math"/>
              </a:rPr>
              <a:t>−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574925" y="1778710"/>
            <a:ext cx="481388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21">
                <a:solidFill>
                  <a:srgbClr val="000000"/>
                </a:solidFill>
                <a:latin typeface="Cambria Math"/>
                <a:cs typeface="Cambria Math"/>
              </a:rPr>
              <a:t>36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67702" y="1852366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72477" y="2150566"/>
            <a:ext cx="33367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LDACRD+Cambria Math"/>
                <a:cs typeface="LDACRD+Cambria Math"/>
              </a:rPr>
              <a:t>ꢀ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15974" y="2169616"/>
            <a:ext cx="862773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LDACRD+Cambria Math"/>
                <a:cs typeface="LDACRD+Cambria Math"/>
              </a:rPr>
              <a:t>−</a:t>
            </a:r>
            <a:r>
              <a:rPr sz="1450" spc="17">
                <a:solidFill>
                  <a:srgbClr val="000000"/>
                </a:solidFill>
                <a:latin typeface="Cambria Math"/>
                <a:cs typeface="Cambria Math"/>
              </a:rPr>
              <a:t>0.557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29627" y="2243525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3559" y="2360370"/>
            <a:ext cx="1693223" cy="50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LDACRD+Cambria Math"/>
                <a:cs typeface="LDACRD+Cambria Math"/>
              </a:rPr>
              <a:t>∴</a:t>
            </a:r>
            <a:r>
              <a:rPr sz="1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2">
                <a:solidFill>
                  <a:srgbClr val="000000"/>
                </a:solidFill>
                <a:latin typeface="LDACRD+Cambria Math"/>
                <a:cs typeface="LDACRD+Cambria Math"/>
              </a:rPr>
              <a:t> ꢀ</a:t>
            </a:r>
            <a:r>
              <a:rPr sz="10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LDACRD+Cambria Math"/>
                <a:cs typeface="LDACRD+Cambria Math"/>
              </a:rPr>
              <a:t>ꢁ</a:t>
            </a:r>
            <a:r>
              <a:rPr sz="10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719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1450" spc="250">
                <a:solidFill>
                  <a:srgbClr val="000000"/>
                </a:solidFill>
                <a:latin typeface="LDACRD+Cambria Math"/>
                <a:cs typeface="LDACRD+Cambria Math"/>
              </a:rPr>
              <a:t> </a:t>
            </a:r>
            <a:r>
              <a:rPr sz="100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5">
                <a:solidFill>
                  <a:srgbClr val="000000"/>
                </a:solidFill>
                <a:latin typeface="Cambria Math"/>
                <a:cs typeface="Cambria Math"/>
              </a:rPr>
              <a:t>0.59</a:t>
            </a:r>
            <a:r>
              <a:rPr sz="1450" spc="515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>
                <a:solidFill>
                  <a:srgbClr val="000000"/>
                </a:solidFill>
                <a:latin typeface="LDACRD+Cambria Math"/>
                <a:cs typeface="LDACRD+Cambria Math"/>
              </a:rPr>
              <a:t>ꢁ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20102" y="2453075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62952" y="2570301"/>
            <a:ext cx="33367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LDACRD+Cambria Math"/>
                <a:cs typeface="LDACRD+Cambria Math"/>
              </a:rPr>
              <a:t>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15974" y="2589351"/>
            <a:ext cx="862773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LDACRD+Cambria Math"/>
                <a:cs typeface="LDACRD+Cambria Math"/>
              </a:rPr>
              <a:t>−</a:t>
            </a:r>
            <a:r>
              <a:rPr sz="1450" spc="17">
                <a:solidFill>
                  <a:srgbClr val="000000"/>
                </a:solidFill>
                <a:latin typeface="Cambria Math"/>
                <a:cs typeface="Cambria Math"/>
              </a:rPr>
              <a:t>7.082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20102" y="2663007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3559" y="2961080"/>
            <a:ext cx="1512531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LDACRD+Cambria Math"/>
                <a:cs typeface="LDACRD+Cambria Math"/>
              </a:rPr>
              <a:t>∴</a:t>
            </a:r>
            <a:r>
              <a:rPr sz="10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0.59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43902" y="306006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49019" y="306006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72477" y="4211057"/>
            <a:ext cx="689595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FF0000"/>
                </a:solidFill>
                <a:latin typeface="Times New Roman"/>
                <a:cs typeface="Times New Roman"/>
              </a:rPr>
              <a:t>Note</a:t>
            </a:r>
            <a:r>
              <a:rPr sz="145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b="1" spc="-99">
                <a:solidFill>
                  <a:srgbClr val="FF0000"/>
                </a:solidFill>
                <a:latin typeface="Times New Roman"/>
                <a:cs typeface="Times New Roman"/>
              </a:rPr>
              <a:t>:-</a:t>
            </a:r>
            <a:r>
              <a:rPr sz="1450" b="1" spc="7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paths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take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different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ways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explained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ED008D"/>
                </a:solidFill>
                <a:latin typeface="Times New Roman"/>
                <a:cs typeface="Times New Roman"/>
              </a:rPr>
              <a:t>Examples</a:t>
            </a:r>
            <a:r>
              <a:rPr sz="1450" b="1" spc="6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4">
                <a:solidFill>
                  <a:srgbClr val="ED008D"/>
                </a:solidFill>
                <a:latin typeface="Times New Roman"/>
                <a:cs typeface="Times New Roman"/>
              </a:rPr>
              <a:t>(6),</a:t>
            </a:r>
            <a:r>
              <a:rPr sz="1450" b="1" spc="-3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(7)</a:t>
            </a:r>
            <a:r>
              <a:rPr sz="1450" b="1" spc="-9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&amp; </a:t>
            </a:r>
            <a:r>
              <a:rPr sz="1450" b="1" spc="-28">
                <a:solidFill>
                  <a:srgbClr val="ED008D"/>
                </a:solidFill>
                <a:latin typeface="Times New Roman"/>
                <a:cs typeface="Times New Roman"/>
              </a:rPr>
              <a:t>(8)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344549" y="4411463"/>
            <a:ext cx="566789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must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carry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mor</a:t>
            </a:r>
            <a:r>
              <a:rPr sz="1450" spc="-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3559" y="5641077"/>
            <a:ext cx="724075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5:</a:t>
            </a:r>
            <a:r>
              <a:rPr sz="1450" b="1" spc="-11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branch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216778" y="57293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26328" y="57293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779515" y="57293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3559" y="5839816"/>
            <a:ext cx="2000234" cy="697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-20">
                <a:solidFill>
                  <a:srgbClr val="00B050"/>
                </a:solidFill>
                <a:latin typeface="Calibri"/>
                <a:cs typeface="Calibri"/>
              </a:rPr>
              <a:t>13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47625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3559" y="6267816"/>
            <a:ext cx="124973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u="sng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0000"/>
                </a:solidFill>
                <a:latin typeface="Times New Roman"/>
                <a:cs typeface="Times New Roman"/>
              </a:rPr>
              <a:t>(1):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3559" y="6470388"/>
            <a:ext cx="403979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0,</a:t>
            </a:r>
            <a:r>
              <a:rPr sz="1450" spc="3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10(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087119" y="65586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411605" y="65586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327020" y="65586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08529" y="65586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118485" y="65586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642995" y="65586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938904" y="655866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3559" y="6680191"/>
            <a:ext cx="251541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10(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144587" y="676846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669160" y="676846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964689" y="676846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3559" y="6869505"/>
            <a:ext cx="2016982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8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50" spc="16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÷</a:t>
            </a:r>
            <a:r>
              <a:rPr sz="1450" spc="25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762952" y="69688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277874" y="69688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3559" y="7079436"/>
            <a:ext cx="1329489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LDACRD+Cambria Math"/>
                <a:cs typeface="LDACRD+Cambria Math"/>
              </a:rPr>
              <a:t>∴</a:t>
            </a:r>
            <a:r>
              <a:rPr sz="1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8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390342" y="7090147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29627" y="71784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258887" y="71784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3559" y="7497557"/>
            <a:ext cx="125178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u="sng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3">
                <a:solidFill>
                  <a:srgbClr val="000000"/>
                </a:solidFill>
                <a:latin typeface="Times New Roman"/>
                <a:cs typeface="Times New Roman"/>
              </a:rPr>
              <a:t>(2):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3559" y="7709907"/>
            <a:ext cx="34251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0,</a:t>
            </a:r>
            <a:r>
              <a:rPr sz="1450" spc="1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619759" y="77981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934719" y="77981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249362" y="77981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288920" y="77981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670429" y="77981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089910" y="77981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3519170" y="77981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43559" y="7909932"/>
            <a:ext cx="243959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10(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677227" y="79982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096644" y="79982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621155" y="79982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907539" y="79982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543559" y="8118678"/>
            <a:ext cx="231953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8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50" spc="18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÷</a:t>
            </a:r>
            <a:r>
              <a:rPr sz="1450" spc="2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187950" y="8118323"/>
            <a:ext cx="1261791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-20">
                <a:solidFill>
                  <a:srgbClr val="00B050"/>
                </a:solidFill>
                <a:latin typeface="Calibri"/>
                <a:cs typeface="Calibri"/>
              </a:rPr>
              <a:t>13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858202" y="82176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382649" y="82176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543559" y="8318703"/>
            <a:ext cx="1339014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LDACRD+Cambria Math"/>
                <a:cs typeface="LDACRD+Cambria Math"/>
              </a:rPr>
              <a:t>∴</a:t>
            </a:r>
            <a:r>
              <a:rPr sz="1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7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2399867" y="8329414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839152" y="841794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268412" y="841794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543559" y="8539217"/>
            <a:ext cx="744662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Equ.s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simultaneously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Grammer's</a:t>
            </a:r>
            <a:r>
              <a:rPr sz="145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rule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matrix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inv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ers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543559" y="8749021"/>
            <a:ext cx="182518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currents,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543559" y="8938462"/>
            <a:ext cx="1551149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LDACRD+Cambria Math"/>
                <a:cs typeface="LDACRD+Cambria Math"/>
              </a:rPr>
              <a:t>∴</a:t>
            </a:r>
            <a:r>
              <a:rPr sz="1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1A,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743902" y="903744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354074" y="903744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1001394" y="9263753"/>
            <a:ext cx="113153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1A,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2923432" y="9263753"/>
            <a:ext cx="105951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1A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4459959" y="9263753"/>
            <a:ext cx="41724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5407278" y="9263753"/>
            <a:ext cx="1308008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7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0A</a:t>
            </a:r>
          </a:p>
          <a:p>
            <a:pPr marL="5753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900" spc="16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900" spc="10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1058544" y="935202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1354074" y="935202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2985135" y="935202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3242691" y="935202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70</a:t>
            </a:r>
          </a:p>
        </p:txBody>
      </p:sp>
      <p:sp>
        <p:nvSpPr>
          <p:cNvPr id="9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0860" y="1342040"/>
            <a:ext cx="1823244" cy="715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8"/>
              </a:lnSpc>
              <a:spcBef>
                <a:spcPct val="0"/>
              </a:spcBef>
              <a:spcAft>
                <a:spcPct val="0"/>
              </a:spcAft>
            </a:pPr>
            <a:r>
              <a:rPr sz="2050" i="1" strike="sngStrike">
                <a:solidFill>
                  <a:srgbClr val="7030A0"/>
                </a:solidFill>
                <a:latin typeface="HLBLNW+Harlow Solid Italic,Italic"/>
                <a:cs typeface="HLBLNW+Harlow Solid Italic,Italic"/>
              </a:rPr>
              <a:t>Home</a:t>
            </a:r>
            <a:r>
              <a:rPr sz="2050" i="1" strike="sngStrike" spc="-44">
                <a:solidFill>
                  <a:srgbClr val="7030A0"/>
                </a:solidFill>
                <a:latin typeface="HLBLNW+Harlow Solid Italic,Italic"/>
                <a:cs typeface="HLBLNW+Harlow Solid Italic,Italic"/>
              </a:rPr>
              <a:t> </a:t>
            </a:r>
            <a:r>
              <a:rPr sz="2050" i="1" strike="sngStrike" spc="-25">
                <a:solidFill>
                  <a:srgbClr val="7030A0"/>
                </a:solidFill>
                <a:latin typeface="HLBLNW+Harlow Solid Italic,Italic"/>
                <a:cs typeface="HLBLNW+Harlow Solid Italic,Italic"/>
              </a:rPr>
              <a:t>Works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2046978"/>
            <a:ext cx="658477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H.W.(1):-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(4.13)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analysis.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12035" y="21352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40889" y="21352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27300" y="21352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41600" y="2237731"/>
            <a:ext cx="487330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[</a:t>
            </a:r>
            <a:r>
              <a:rPr sz="1450" b="1" spc="-1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30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50" b="1" spc="69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i="1" spc="42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3.043</a:t>
            </a:r>
            <a:r>
              <a:rPr sz="1450" b="1" spc="5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72">
                <a:solidFill>
                  <a:srgbClr val="ED008D"/>
                </a:solidFill>
                <a:latin typeface="Times New Roman"/>
                <a:cs typeface="Times New Roman"/>
              </a:rPr>
              <a:t>V,</a:t>
            </a:r>
            <a:r>
              <a:rPr sz="1450" b="1" spc="3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i="1" spc="42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–</a:t>
            </a:r>
            <a:r>
              <a:rPr sz="1450" b="1" spc="-3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6.956</a:t>
            </a:r>
            <a:r>
              <a:rPr sz="1450" b="1" spc="5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spc="-13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&amp;</a:t>
            </a:r>
            <a:r>
              <a:rPr sz="1450" b="1" spc="-5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i="1" spc="49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3">
                <a:solidFill>
                  <a:srgbClr val="ED008D"/>
                </a:solidFill>
                <a:latin typeface="Times New Roman"/>
                <a:cs typeface="Times New Roman"/>
              </a:rPr>
              <a:t>0.6522</a:t>
            </a:r>
            <a:r>
              <a:rPr sz="1450" b="1" spc="-1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spc="-4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04895" y="232600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96765" y="232600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65240" y="232600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90315" y="4220582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(4.13</a:t>
            </a:r>
            <a:r>
              <a:rPr sz="1450" b="1" spc="-3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3559" y="4830817"/>
            <a:ext cx="658477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H.W.(2):-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(4.14)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analysis.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12035" y="49190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40889" y="49190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527300" y="49190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18460" y="5030842"/>
            <a:ext cx="441222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[</a:t>
            </a:r>
            <a:r>
              <a:rPr sz="1450" b="1" spc="-2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30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50" b="1" spc="69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i="1" spc="42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–</a:t>
            </a:r>
            <a:r>
              <a:rPr sz="1450" b="1" spc="-3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40</a:t>
            </a:r>
            <a:r>
              <a:rPr sz="1450" b="1" spc="-6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72">
                <a:solidFill>
                  <a:srgbClr val="ED008D"/>
                </a:solidFill>
                <a:latin typeface="Times New Roman"/>
                <a:cs typeface="Times New Roman"/>
              </a:rPr>
              <a:t>V,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i="1" spc="49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23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ED008D"/>
                </a:solidFill>
                <a:latin typeface="Times New Roman"/>
                <a:cs typeface="Times New Roman"/>
              </a:rPr>
              <a:t>57.14</a:t>
            </a:r>
            <a:r>
              <a:rPr sz="1450" b="1" spc="6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spc="-6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&amp;</a:t>
            </a:r>
            <a:r>
              <a:rPr sz="1450" b="1" spc="-6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i="1" spc="42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2">
                <a:solidFill>
                  <a:srgbClr val="ED008D"/>
                </a:solidFill>
                <a:latin typeface="Times New Roman"/>
                <a:cs typeface="Times New Roman"/>
              </a:rPr>
              <a:t>200</a:t>
            </a: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spc="-6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881501" y="511911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778121" y="511911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970270" y="511911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290315" y="6689716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(4.14</a:t>
            </a:r>
            <a:r>
              <a:rPr sz="1450" b="1" spc="-3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3559" y="7213972"/>
            <a:ext cx="717685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H.W.(2):-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B050"/>
                </a:solidFill>
                <a:latin typeface="Times New Roman"/>
                <a:cs typeface="Times New Roman"/>
              </a:rPr>
              <a:t>(4.15</a:t>
            </a:r>
            <a:r>
              <a:rPr sz="1450" b="1" spc="-317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nodal</a:t>
            </a:r>
            <a:r>
              <a:rPr sz="145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analys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812035" y="73022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040889" y="73022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269870" y="73022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517775" y="73022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708529" y="73022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042285" y="73022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3559" y="7404854"/>
            <a:ext cx="744496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[</a:t>
            </a:r>
            <a:r>
              <a:rPr sz="1450" b="1" spc="-18">
                <a:solidFill>
                  <a:srgbClr val="ED008D"/>
                </a:solidFill>
                <a:latin typeface="Times New Roman"/>
                <a:cs typeface="Times New Roman"/>
              </a:rPr>
              <a:t> Answer:</a:t>
            </a:r>
            <a:r>
              <a:rPr sz="1450" b="1" spc="6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i="1" spc="41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ED008D"/>
                </a:solidFill>
                <a:latin typeface="Times New Roman"/>
                <a:cs typeface="Times New Roman"/>
              </a:rPr>
              <a:t>2.67V,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i="1" spc="49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23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ED008D"/>
                </a:solidFill>
                <a:latin typeface="Times New Roman"/>
                <a:cs typeface="Times New Roman"/>
              </a:rPr>
              <a:t>10.67</a:t>
            </a:r>
            <a:r>
              <a:rPr sz="1450" b="1" spc="6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spc="-13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&amp;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v</a:t>
            </a:r>
            <a:r>
              <a:rPr sz="1450" b="1" i="1" spc="49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ED008D"/>
                </a:solidFill>
                <a:latin typeface="Times New Roman"/>
                <a:cs typeface="Times New Roman"/>
              </a:rPr>
              <a:t>10.67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72">
                <a:solidFill>
                  <a:srgbClr val="ED008D"/>
                </a:solidFill>
                <a:latin typeface="Times New Roman"/>
                <a:cs typeface="Times New Roman"/>
              </a:rPr>
              <a:t>V,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 i="1" spc="13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1.34A,</a:t>
            </a:r>
            <a:r>
              <a:rPr sz="1450" b="1" spc="-1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 i="1" spc="13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1.33A,</a:t>
            </a:r>
            <a:r>
              <a:rPr sz="1450" b="1" spc="-1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 i="1" spc="13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2.67A,</a:t>
            </a:r>
            <a:r>
              <a:rPr sz="1450" b="1" spc="-1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 i="1" spc="13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516380" y="74931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365120" y="74931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547745" y="74931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511040" y="74931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292978" y="74931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075045" y="74931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856983" y="74931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3559" y="7603946"/>
            <a:ext cx="217517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12A,</a:t>
            </a: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 i="1" spc="6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ED008D"/>
                </a:solidFill>
                <a:latin typeface="Cambria Math"/>
                <a:cs typeface="Cambria Math"/>
              </a:rPr>
              <a:t>−</a:t>
            </a:r>
            <a:r>
              <a:rPr sz="1450" b="1" spc="-25">
                <a:solidFill>
                  <a:srgbClr val="ED008D"/>
                </a:solidFill>
                <a:latin typeface="Times New Roman"/>
                <a:cs typeface="Times New Roman"/>
              </a:rPr>
              <a:t>8A,</a:t>
            </a:r>
            <a:r>
              <a:rPr sz="1450" b="1" spc="-2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i="1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 i="1" spc="13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ED008D"/>
                </a:solidFill>
                <a:latin typeface="Times New Roman"/>
                <a:cs typeface="Times New Roman"/>
              </a:rPr>
              <a:t>5.33A,]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01394" y="77029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688210" y="77029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290315" y="9740320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(4.15</a:t>
            </a:r>
            <a:r>
              <a:rPr sz="1450" b="1" spc="-3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62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0454" y="1334037"/>
            <a:ext cx="2418990" cy="743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3"/>
              </a:lnSpc>
              <a:spcBef>
                <a:spcPct val="0"/>
              </a:spcBef>
              <a:spcAft>
                <a:spcPct val="0"/>
              </a:spcAft>
            </a:pPr>
            <a:r>
              <a:rPr sz="2200" b="1" u="sng">
                <a:solidFill>
                  <a:srgbClr val="FF0000"/>
                </a:solidFill>
                <a:latin typeface="Rockwell"/>
                <a:cs typeface="Rockwell"/>
              </a:rPr>
              <a:t>Mesh</a:t>
            </a:r>
            <a:r>
              <a:rPr sz="2200" b="1" u="sng" spc="-4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b="1" u="sng" spc="-10">
                <a:solidFill>
                  <a:srgbClr val="FF0000"/>
                </a:solidFill>
                <a:latin typeface="Rockwell"/>
                <a:cs typeface="Rockwell"/>
              </a:rPr>
              <a:t>Analysis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4852" y="1451922"/>
            <a:ext cx="1236076" cy="557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1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TWKBNH+Harlow Solid Italic,Italic"/>
                <a:cs typeface="TWKBNH+Harlow Solid Italic,Italic"/>
              </a:rPr>
              <a:t>L</a:t>
            </a:r>
            <a:r>
              <a:rPr sz="1600" i="1" spc="-327">
                <a:solidFill>
                  <a:srgbClr val="FF0000"/>
                </a:solidFill>
                <a:latin typeface="TWKBNH+Harlow Solid Italic,Italic"/>
                <a:cs typeface="TWKBNH+Harlow Solid Italic,Italic"/>
              </a:rPr>
              <a:t> </a:t>
            </a:r>
            <a:r>
              <a:rPr sz="1600" i="1" spc="-18">
                <a:solidFill>
                  <a:srgbClr val="FF0000"/>
                </a:solidFill>
                <a:latin typeface="TWKBNH+Harlow Solid Italic,Italic"/>
                <a:cs typeface="TWKBNH+Harlow Solid Italic,Italic"/>
              </a:rPr>
              <a:t>ectur</a:t>
            </a:r>
            <a:r>
              <a:rPr sz="1600" i="1" spc="-304">
                <a:solidFill>
                  <a:srgbClr val="FF0000"/>
                </a:solidFill>
                <a:latin typeface="TWKBNH+Harlow Solid Italic,Italic"/>
                <a:cs typeface="TWKBNH+Harlow Solid Italic,Italic"/>
              </a:rPr>
              <a:t> </a:t>
            </a:r>
            <a:r>
              <a:rPr sz="1600" i="1">
                <a:solidFill>
                  <a:srgbClr val="FF0000"/>
                </a:solidFill>
                <a:latin typeface="TWKBNH+Harlow Solid Italic,Italic"/>
                <a:cs typeface="TWKBNH+Harlow Solid Italic,Italic"/>
              </a:rPr>
              <a:t>e</a:t>
            </a:r>
            <a:r>
              <a:rPr sz="1600" i="1" spc="-61">
                <a:solidFill>
                  <a:srgbClr val="FF0000"/>
                </a:solidFill>
                <a:latin typeface="TWKBNH+Harlow Solid Italic,Italic"/>
                <a:cs typeface="TWKBNH+Harlow Solid Italic,Italic"/>
              </a:rPr>
              <a:t> </a:t>
            </a:r>
            <a:r>
              <a:rPr sz="1600" i="1" spc="14">
                <a:solidFill>
                  <a:srgbClr val="FF0000"/>
                </a:solidFill>
                <a:latin typeface="TWKBNH+Harlow Solid Italic,Italic"/>
                <a:cs typeface="TWKBNH+Harlow Solid Italic,Italic"/>
              </a:rPr>
              <a:t>(5)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16380" y="1839498"/>
            <a:ext cx="5194360" cy="743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3"/>
              </a:lnSpc>
              <a:spcBef>
                <a:spcPct val="0"/>
              </a:spcBef>
              <a:spcAft>
                <a:spcPct val="0"/>
              </a:spcAft>
            </a:pPr>
            <a:r>
              <a:rPr sz="2200" b="1" u="sng">
                <a:solidFill>
                  <a:srgbClr val="FF0000"/>
                </a:solidFill>
                <a:latin typeface="Rockwell"/>
                <a:cs typeface="Rockwell"/>
              </a:rPr>
              <a:t>(Maxwell’s</a:t>
            </a:r>
            <a:r>
              <a:rPr sz="2200" b="1" u="sng" spc="-11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b="1" u="sng" spc="11">
                <a:solidFill>
                  <a:srgbClr val="FF0000"/>
                </a:solidFill>
                <a:latin typeface="Rockwell"/>
                <a:cs typeface="Rockwell"/>
              </a:rPr>
              <a:t>Loop</a:t>
            </a:r>
            <a:r>
              <a:rPr sz="2200" b="1" u="sng" spc="14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b="1" u="sng">
                <a:solidFill>
                  <a:srgbClr val="FF0000"/>
                </a:solidFill>
                <a:latin typeface="Rockwell"/>
                <a:cs typeface="Rockwell"/>
              </a:rPr>
              <a:t>Curent</a:t>
            </a:r>
            <a:r>
              <a:rPr sz="2200" b="1" u="sng" spc="47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b="1" u="sng">
                <a:solidFill>
                  <a:srgbClr val="FF0000"/>
                </a:solidFill>
                <a:latin typeface="Rockwell"/>
                <a:cs typeface="Rockwell"/>
              </a:rPr>
              <a:t>Method)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2352031"/>
            <a:ext cx="7471935" cy="129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Mes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analys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provides</a:t>
            </a:r>
            <a:r>
              <a:rPr sz="145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another</a:t>
            </a:r>
            <a:r>
              <a:rPr sz="145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general</a:t>
            </a:r>
            <a:r>
              <a:rPr sz="1450" spc="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procedure</a:t>
            </a:r>
            <a:r>
              <a:rPr sz="145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analy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circuits,</a:t>
            </a:r>
            <a:r>
              <a:rPr sz="145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variab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les</a:t>
            </a:r>
            <a:r>
              <a:rPr sz="145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instead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branch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(as</a:t>
            </a:r>
            <a:r>
              <a:rPr sz="145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Kirchhoff's</a:t>
            </a:r>
            <a:r>
              <a:rPr sz="145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laws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3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instead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variables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convenient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reduces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number</a:t>
            </a:r>
            <a:r>
              <a:rPr sz="145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equations</a:t>
            </a:r>
            <a:r>
              <a:rPr sz="145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5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solved</a:t>
            </a:r>
            <a:r>
              <a:rPr sz="145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simultaneously.</a:t>
            </a:r>
            <a:r>
              <a:rPr sz="145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Mes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analys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applies</a:t>
            </a:r>
            <a:r>
              <a:rPr sz="145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  <a:r>
              <a:rPr sz="145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unknown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currents.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9127" y="3600822"/>
            <a:ext cx="512855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does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contain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wit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4">
                <a:solidFill>
                  <a:srgbClr val="000000"/>
                </a:solidFill>
                <a:latin typeface="Times New Roman"/>
                <a:cs typeface="Times New Roman"/>
              </a:rPr>
              <a:t>it.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4310678"/>
            <a:ext cx="7390186" cy="1492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ct val="0"/>
              </a:spcBef>
              <a:spcAft>
                <a:spcPct val="0"/>
              </a:spcAft>
            </a:pPr>
            <a:r>
              <a:rPr sz="1450" b="1" u="sng" spc="-18">
                <a:solidFill>
                  <a:srgbClr val="003AA7"/>
                </a:solidFill>
                <a:latin typeface="Arial"/>
                <a:cs typeface="Arial"/>
              </a:rPr>
              <a:t>Steps</a:t>
            </a:r>
            <a:r>
              <a:rPr sz="1450" b="1" u="sng">
                <a:solidFill>
                  <a:srgbClr val="003AA7"/>
                </a:solidFill>
                <a:latin typeface="Arial"/>
                <a:cs typeface="Arial"/>
              </a:rPr>
              <a:t> </a:t>
            </a:r>
            <a:r>
              <a:rPr sz="1450" b="1" u="sng" spc="-33">
                <a:solidFill>
                  <a:srgbClr val="003AA7"/>
                </a:solidFill>
                <a:latin typeface="Arial"/>
                <a:cs typeface="Arial"/>
              </a:rPr>
              <a:t>to</a:t>
            </a:r>
            <a:r>
              <a:rPr sz="1450" b="1" u="sng" spc="-57">
                <a:solidFill>
                  <a:srgbClr val="003AA7"/>
                </a:solidFill>
                <a:latin typeface="Arial"/>
                <a:cs typeface="Arial"/>
              </a:rPr>
              <a:t> </a:t>
            </a:r>
            <a:r>
              <a:rPr sz="1450" b="1" u="sng" spc="-25">
                <a:solidFill>
                  <a:srgbClr val="003AA7"/>
                </a:solidFill>
                <a:latin typeface="Arial"/>
                <a:cs typeface="Arial"/>
              </a:rPr>
              <a:t>Determine</a:t>
            </a:r>
            <a:r>
              <a:rPr sz="1450" b="1" u="sng" spc="-60">
                <a:solidFill>
                  <a:srgbClr val="003AA7"/>
                </a:solidFill>
                <a:latin typeface="Arial"/>
                <a:cs typeface="Arial"/>
              </a:rPr>
              <a:t> </a:t>
            </a:r>
            <a:r>
              <a:rPr sz="1450" b="1" u="sng" spc="-15">
                <a:solidFill>
                  <a:srgbClr val="003AA7"/>
                </a:solidFill>
                <a:latin typeface="Arial"/>
                <a:cs typeface="Arial"/>
              </a:rPr>
              <a:t>Mesh</a:t>
            </a:r>
            <a:r>
              <a:rPr sz="1450" b="1" u="sng">
                <a:solidFill>
                  <a:srgbClr val="003AA7"/>
                </a:solidFill>
                <a:latin typeface="Arial"/>
                <a:cs typeface="Arial"/>
              </a:rPr>
              <a:t> </a:t>
            </a:r>
            <a:r>
              <a:rPr sz="1450" b="1" u="sng" spc="-34">
                <a:solidFill>
                  <a:srgbClr val="003AA7"/>
                </a:solidFill>
                <a:latin typeface="Arial"/>
                <a:cs typeface="Arial"/>
              </a:rPr>
              <a:t>Currents:</a:t>
            </a:r>
          </a:p>
          <a:p>
            <a:pPr marL="0" marR="0">
              <a:lnSpc>
                <a:spcPts val="1502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ign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50" i="1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meshes.</a:t>
            </a:r>
          </a:p>
          <a:p>
            <a:pPr marL="0" marR="0">
              <a:lnSpc>
                <a:spcPts val="1580"/>
              </a:lnSpc>
              <a:spcBef>
                <a:spcPts val="69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50" i="1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meshes.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Ohm‘s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4">
                <a:solidFill>
                  <a:srgbClr val="000000"/>
                </a:solidFill>
                <a:latin typeface="Times New Roman"/>
                <a:cs typeface="Times New Roman"/>
              </a:rPr>
              <a:t>law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express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currents.</a:t>
            </a:r>
          </a:p>
          <a:p>
            <a:pPr marL="0" marR="0">
              <a:lnSpc>
                <a:spcPts val="1580"/>
              </a:lnSpc>
              <a:spcBef>
                <a:spcPts val="71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result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50" i="1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simultaneous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equations</a:t>
            </a:r>
            <a:r>
              <a:rPr sz="145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currents.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4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50" u="sng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14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559" y="5536302"/>
            <a:ext cx="206405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-V</a:t>
            </a:r>
            <a:r>
              <a:rPr sz="145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(i</a:t>
            </a:r>
            <a:r>
              <a:rPr sz="145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)R</a:t>
            </a:r>
            <a:r>
              <a:rPr sz="1450" spc="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68199" y="5536302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24852" y="562457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20444" y="562457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01737" y="562457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06855" y="562457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92985" y="562457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31364" y="562457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3559" y="5736327"/>
            <a:ext cx="1853374" cy="66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  <a:p>
            <a:pPr marL="47625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(R</a:t>
            </a:r>
            <a:r>
              <a:rPr sz="145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  <a:p>
            <a:pPr marL="1554479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860929" y="5946132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29284" y="603440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67727" y="603440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01737" y="603440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535430" y="603440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16785" y="603440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3559" y="6353541"/>
            <a:ext cx="1959281" cy="679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u="sng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15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  <a:r>
              <a:rPr sz="1450" u="sng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1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+i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(i</a:t>
            </a:r>
            <a:r>
              <a:rPr sz="145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)R</a:t>
            </a:r>
            <a:r>
              <a:rPr sz="1450" spc="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848994" y="6556366"/>
            <a:ext cx="672682" cy="905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…(3)</a:t>
            </a:r>
          </a:p>
          <a:p>
            <a:pPr marL="11934" marR="0">
              <a:lnSpc>
                <a:spcPts val="1580"/>
              </a:lnSpc>
              <a:spcBef>
                <a:spcPts val="1797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…(4)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67702" y="66446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15669" y="66446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96644" y="66446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449705" y="66446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688210" y="66446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926589" y="66446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3559" y="6756391"/>
            <a:ext cx="2050980" cy="685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  <a:p>
            <a:pPr marL="0" marR="0">
              <a:lnSpc>
                <a:spcPts val="1580"/>
              </a:lnSpc>
              <a:spcBef>
                <a:spcPts val="222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-i</a:t>
            </a:r>
            <a:r>
              <a:rPr sz="145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(R</a:t>
            </a:r>
            <a:r>
              <a:rPr sz="1450" spc="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-V</a:t>
            </a:r>
          </a:p>
          <a:p>
            <a:pPr marL="172631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073650" y="6974307"/>
            <a:ext cx="1175812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39127" y="70736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67727" y="70736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163637" y="70736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402080" y="70736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783460" y="70736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3559" y="7338179"/>
            <a:ext cx="567666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Equations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(4)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solved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either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simultaneously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matrix.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10234" y="7718246"/>
            <a:ext cx="72575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푅</a:t>
            </a:r>
            <a:r>
              <a:rPr sz="10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푅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392174" y="7718246"/>
            <a:ext cx="527184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QTVAWH+Cambria Math"/>
                <a:cs typeface="QTVAWH+Cambria Math"/>
              </a:rPr>
              <a:t>−푅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040889" y="7718246"/>
            <a:ext cx="33367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ꢁ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555875" y="7718246"/>
            <a:ext cx="382888" cy="466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푉</a:t>
            </a:r>
          </a:p>
          <a:p>
            <a:pPr marL="85725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24852" y="7810951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049019" y="7810951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640204" y="7810951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098039" y="7810951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3559" y="7832546"/>
            <a:ext cx="344917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221">
                <a:solidFill>
                  <a:srgbClr val="000000"/>
                </a:solidFill>
                <a:latin typeface="QTVAWH+Cambria Math"/>
                <a:cs typeface="QTVAWH+Cambria Math"/>
              </a:rPr>
              <a:t> 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821560" y="7832546"/>
            <a:ext cx="907527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ꢀ</a:t>
            </a:r>
            <a:r>
              <a:rPr sz="10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21">
                <a:solidFill>
                  <a:srgbClr val="000000"/>
                </a:solidFill>
                <a:latin typeface="QTVAWH+Cambria Math"/>
                <a:cs typeface="QTVAWH+Cambria Math"/>
              </a:rPr>
              <a:t> </a:t>
            </a:r>
            <a:r>
              <a:rPr sz="1000" spc="10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99">
                <a:solidFill>
                  <a:srgbClr val="000000"/>
                </a:solidFill>
                <a:latin typeface="QTVAWH+Cambria Math"/>
                <a:cs typeface="QTVAWH+Cambria Math"/>
              </a:rPr>
              <a:t>ꢀ</a:t>
            </a:r>
            <a:r>
              <a:rPr sz="1450" spc="306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21">
                <a:solidFill>
                  <a:srgbClr val="000000"/>
                </a:solidFill>
                <a:latin typeface="QTVAWH+Cambria Math"/>
                <a:cs typeface="QTVAWH+Cambria Math"/>
              </a:rPr>
              <a:t> 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794254" y="7832546"/>
            <a:ext cx="344917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ꢀ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05802" y="7927796"/>
            <a:ext cx="527184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QTVAWH+Cambria Math"/>
                <a:cs typeface="QTVAWH+Cambria Math"/>
              </a:rPr>
              <a:t>−푅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296924" y="7927796"/>
            <a:ext cx="725501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푅</a:t>
            </a:r>
            <a:r>
              <a:rPr sz="10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푅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2021839" y="7927796"/>
            <a:ext cx="354313" cy="46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ꢁ</a:t>
            </a:r>
          </a:p>
          <a:p>
            <a:pPr marL="5715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489200" y="7927796"/>
            <a:ext cx="516492" cy="46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QTVAWH+Cambria Math"/>
                <a:cs typeface="QTVAWH+Cambria Math"/>
              </a:rPr>
              <a:t>−푉</a:t>
            </a:r>
          </a:p>
          <a:p>
            <a:pPr marL="219329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953769" y="8020883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411605" y="8020883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745360" y="8020883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277874" y="8137080"/>
            <a:ext cx="706424" cy="688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13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QTVAWH+Cambria Math"/>
                <a:cs typeface="QTVAWH+Cambria Math"/>
              </a:rPr>
              <a:t>∆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0" marR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4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324230" marR="0">
              <a:lnSpc>
                <a:spcPts val="901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QTVAWH+Cambria Math"/>
                <a:cs typeface="QTVAWH+Cambria Math"/>
              </a:rPr>
              <a:t>∆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784729" y="8137080"/>
            <a:ext cx="416737" cy="675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80">
                <a:solidFill>
                  <a:srgbClr val="000000"/>
                </a:solidFill>
                <a:latin typeface="QTVAWH+Cambria Math"/>
                <a:cs typeface="QTVAWH+Cambria Math"/>
              </a:rPr>
              <a:t>∆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  <a:p>
            <a:pPr marL="47625" marR="0">
              <a:lnSpc>
                <a:spcPts val="1494"/>
              </a:lnSpc>
              <a:spcBef>
                <a:spcPts val="207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QTVAWH+Cambria Math"/>
                <a:cs typeface="QTVAWH+Cambria Math"/>
              </a:rPr>
              <a:t>∆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3559" y="8262739"/>
            <a:ext cx="759288" cy="753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</a:p>
          <a:p>
            <a:pPr marL="0" marR="0">
              <a:lnSpc>
                <a:spcPts val="1580"/>
              </a:lnSpc>
              <a:spcBef>
                <a:spcPts val="596"/>
              </a:spcBef>
              <a:spcAft>
                <a:spcPct val="0"/>
              </a:spcAft>
            </a:pP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2021839" y="8262739"/>
            <a:ext cx="998227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4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886777" y="8919412"/>
            <a:ext cx="716230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푅</a:t>
            </a:r>
            <a:r>
              <a:rPr sz="10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푅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573530" y="8919412"/>
            <a:ext cx="694005" cy="692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63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QTVAWH+Cambria Math"/>
                <a:cs typeface="QTVAWH+Cambria Math"/>
              </a:rPr>
              <a:t>−푅</a:t>
            </a:r>
          </a:p>
          <a:p>
            <a:pPr marL="0" marR="0">
              <a:lnSpc>
                <a:spcPts val="1652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푅</a:t>
            </a:r>
            <a:r>
              <a:rPr sz="10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푅</a:t>
            </a:r>
          </a:p>
          <a:p>
            <a:pPr marL="114680" marR="0">
              <a:lnSpc>
                <a:spcPts val="1143"/>
              </a:lnSpc>
              <a:spcBef>
                <a:spcPts val="5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2727579" y="8919412"/>
            <a:ext cx="389621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푉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3271265" y="8919412"/>
            <a:ext cx="527184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QTVAWH+Cambria Math"/>
                <a:cs typeface="QTVAWH+Cambria Math"/>
              </a:rPr>
              <a:t>−푅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4587240" y="8919412"/>
            <a:ext cx="71597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푅</a:t>
            </a:r>
            <a:r>
              <a:rPr sz="100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푅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5350128" y="8919412"/>
            <a:ext cx="516619" cy="676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푉</a:t>
            </a:r>
          </a:p>
          <a:p>
            <a:pPr marL="11468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0" marR="0">
              <a:lnSpc>
                <a:spcPts val="1352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QTVAWH+Cambria Math"/>
                <a:cs typeface="QTVAWH+Cambria Math"/>
              </a:rPr>
              <a:t>−푉</a:t>
            </a:r>
          </a:p>
          <a:p>
            <a:pPr marL="219455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43559" y="8988459"/>
            <a:ext cx="633505" cy="56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QTVAWH+Cambria Math"/>
                <a:cs typeface="QTVAWH+Cambria Math"/>
              </a:rPr>
              <a:t>∆</a:t>
            </a:r>
            <a:r>
              <a:rPr sz="10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ꢂ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2098039" y="8988459"/>
            <a:ext cx="815432" cy="590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67">
                <a:solidFill>
                  <a:srgbClr val="000000"/>
                </a:solidFill>
                <a:latin typeface="QTVAWH+Cambria Math"/>
                <a:cs typeface="QTVAWH+Cambria Math"/>
              </a:rPr>
              <a:t>ꢂ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21">
                <a:solidFill>
                  <a:srgbClr val="000000"/>
                </a:solidFill>
                <a:latin typeface="QTVAWH+Cambria Math"/>
                <a:cs typeface="QTVAWH+Cambria Math"/>
              </a:rPr>
              <a:t>∆</a:t>
            </a:r>
            <a:r>
              <a:rPr sz="1900" spc="135" baseline="-24802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ꢂ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3700526" y="8988459"/>
            <a:ext cx="1172636" cy="585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QTVAWH+Cambria Math"/>
                <a:cs typeface="QTVAWH+Cambria Math"/>
              </a:rPr>
              <a:t>ꢂ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20">
                <a:solidFill>
                  <a:srgbClr val="000000"/>
                </a:solidFill>
                <a:latin typeface="QTVAWH+Cambria Math"/>
                <a:cs typeface="QTVAWH+Cambria Math"/>
              </a:rPr>
              <a:t>∆</a:t>
            </a:r>
            <a:r>
              <a:rPr sz="1900" spc="133" baseline="-25238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ꢂ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5655309" y="9033712"/>
            <a:ext cx="334737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ꢂ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001394" y="9012118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325499" y="9012118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917064" y="9012118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2813304" y="9012118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3519170" y="9012118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4701921" y="9012118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5026025" y="9012118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972819" y="9129217"/>
            <a:ext cx="527184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QTVAWH+Cambria Math"/>
                <a:cs typeface="QTVAWH+Cambria Math"/>
              </a:rPr>
              <a:t>−푅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2699004" y="9129217"/>
            <a:ext cx="120238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QTVAWH+Cambria Math"/>
                <a:cs typeface="QTVAWH+Cambria Math"/>
              </a:rPr>
              <a:t>−푉</a:t>
            </a:r>
            <a:r>
              <a:rPr sz="100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푅</a:t>
            </a:r>
            <a:r>
              <a:rPr sz="10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450">
                <a:solidFill>
                  <a:srgbClr val="000000"/>
                </a:solidFill>
                <a:latin typeface="QTVAWH+Cambria Math"/>
                <a:cs typeface="QTVAWH+Cambria Math"/>
              </a:rPr>
              <a:t>푅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4682490" y="9129217"/>
            <a:ext cx="527184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QTVAWH+Cambria Math"/>
                <a:cs typeface="QTVAWH+Cambria Math"/>
              </a:rPr>
              <a:t>−푅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1220787" y="9221922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2012314" y="9221922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2918460" y="9221922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3290315" y="9221922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3623945" y="9221922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4930521" y="9221922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543559" y="9549820"/>
            <a:ext cx="252622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After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finding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current,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3166110" y="9549820"/>
            <a:ext cx="2599251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7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5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-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99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3223641" y="963809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3509645" y="963809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3719576" y="963809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4015104" y="963809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4291584" y="963809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63</a:t>
            </a:r>
          </a:p>
        </p:txBody>
      </p:sp>
      <p:sp>
        <p:nvSpPr>
          <p:cNvPr id="10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39952"/>
            <a:ext cx="7332297" cy="697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1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-9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branch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analysis.</a:t>
            </a:r>
          </a:p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83884" y="3723489"/>
            <a:ext cx="1176066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17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64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39139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3559" y="1339952"/>
            <a:ext cx="6709519" cy="697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2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-9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spc="112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3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18">
                <a:solidFill>
                  <a:srgbClr val="00B050"/>
                </a:solidFill>
                <a:latin typeface="Calibri"/>
                <a:cs typeface="Calibri"/>
              </a:rPr>
              <a:t>3</a:t>
            </a:r>
            <a:r>
              <a:rPr sz="1450" b="1" spc="-108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50534" y="3513557"/>
            <a:ext cx="1175813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7">
                <a:solidFill>
                  <a:srgbClr val="00B050"/>
                </a:solidFill>
                <a:latin typeface="Times New Roman"/>
                <a:cs typeface="Times New Roman"/>
              </a:rPr>
              <a:t>(5</a:t>
            </a:r>
            <a:r>
              <a:rPr sz="1450" b="1" spc="-33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3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65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0"/>
            <a:ext cx="6962202" cy="103978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66</a:t>
            </a:r>
          </a:p>
        </p:txBody>
      </p:sp>
      <p:sp>
        <p:nvSpPr>
          <p:cNvPr id="1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55388"/>
            <a:ext cx="3554231" cy="47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ct val="0"/>
              </a:spcBef>
              <a:spcAft>
                <a:spcPct val="0"/>
              </a:spcAft>
            </a:pPr>
            <a:r>
              <a:rPr sz="1450" b="1" u="sng" spc="-15">
                <a:solidFill>
                  <a:srgbClr val="FF0000"/>
                </a:solidFill>
                <a:latin typeface="Arial"/>
                <a:cs typeface="Arial"/>
              </a:rPr>
              <a:t>Mesh</a:t>
            </a:r>
            <a:r>
              <a:rPr sz="1450" b="1" u="sng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30">
                <a:solidFill>
                  <a:srgbClr val="FF0000"/>
                </a:solidFill>
                <a:latin typeface="Arial"/>
                <a:cs typeface="Arial"/>
              </a:rPr>
              <a:t>Analysis</a:t>
            </a:r>
            <a:r>
              <a:rPr sz="1450" b="1" u="sng" spc="-56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2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1450" b="1" u="sng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18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sz="1450" b="1" u="sng" spc="-43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u="sng" spc="-31">
                <a:solidFill>
                  <a:srgbClr val="FF0000"/>
                </a:solidFill>
                <a:latin typeface="Arial"/>
                <a:cs typeface="Arial"/>
              </a:rPr>
              <a:t>Sources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703696"/>
            <a:ext cx="7458854" cy="88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Applying</a:t>
            </a:r>
            <a:r>
              <a:rPr sz="145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uits</a:t>
            </a:r>
            <a:r>
              <a:rPr sz="145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containing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(dependent</a:t>
            </a:r>
            <a:r>
              <a:rPr sz="145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independent)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appear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omplic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ated.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8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actually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much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easier,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presence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ources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red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uc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number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equations.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Cons</a:t>
            </a:r>
            <a:r>
              <a:rPr sz="1450" spc="-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ider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following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poss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ible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cases.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2533006"/>
            <a:ext cx="4357115" cy="1084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92FF"/>
                </a:solidFill>
                <a:latin typeface="VIQVFW+MS Mincho"/>
                <a:cs typeface="VIQVFW+MS Mincho"/>
              </a:rPr>
              <a:t>■</a:t>
            </a:r>
            <a:r>
              <a:rPr sz="1200" spc="377">
                <a:solidFill>
                  <a:srgbClr val="0092FF"/>
                </a:solidFill>
                <a:latin typeface="Times New Roman"/>
                <a:cs typeface="Times New Roman"/>
              </a:rPr>
              <a:t> </a:t>
            </a:r>
            <a:r>
              <a:rPr sz="1100" b="1">
                <a:solidFill>
                  <a:srgbClr val="0092FF"/>
                </a:solidFill>
                <a:latin typeface="Arial"/>
                <a:cs typeface="Arial"/>
              </a:rPr>
              <a:t>C</a:t>
            </a:r>
            <a:r>
              <a:rPr sz="1100" b="1" spc="-200">
                <a:solidFill>
                  <a:srgbClr val="0092FF"/>
                </a:solidFill>
                <a:latin typeface="Arial"/>
                <a:cs typeface="Arial"/>
              </a:rPr>
              <a:t> </a:t>
            </a:r>
            <a:r>
              <a:rPr sz="1100" b="1" spc="-34">
                <a:solidFill>
                  <a:srgbClr val="0092FF"/>
                </a:solidFill>
                <a:latin typeface="Arial"/>
                <a:cs typeface="Arial"/>
              </a:rPr>
              <a:t>ASE</a:t>
            </a:r>
            <a:r>
              <a:rPr sz="1100" b="1" spc="192">
                <a:solidFill>
                  <a:srgbClr val="0092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0092FF"/>
                </a:solidFill>
                <a:latin typeface="Arial"/>
                <a:cs typeface="Arial"/>
              </a:rPr>
              <a:t>1</a:t>
            </a:r>
            <a:r>
              <a:rPr sz="1100" b="1" spc="139">
                <a:solidFill>
                  <a:srgbClr val="0092FF"/>
                </a:solidFill>
                <a:latin typeface="Arial"/>
                <a:cs typeface="Arial"/>
              </a:rPr>
              <a:t> 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5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exists</a:t>
            </a:r>
            <a:r>
              <a:rPr sz="145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nly</a:t>
            </a:r>
            <a:r>
              <a:rPr sz="145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mesh:</a:t>
            </a:r>
            <a:r>
              <a:rPr sz="145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5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50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(5.4)</a:t>
            </a:r>
            <a:r>
              <a:rPr sz="1450" b="1" spc="363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4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examp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le.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set </a:t>
            </a: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39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-5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writ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usual</a:t>
            </a:r>
            <a:r>
              <a:rPr sz="1450" spc="-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way;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3343647"/>
            <a:ext cx="311161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-10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6(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0,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-5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06169" y="34319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54480" y="34319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50135" y="34319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679954" y="34319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3559" y="3552011"/>
            <a:ext cx="1055383" cy="501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-2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69178" y="3551657"/>
            <a:ext cx="1175813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4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3559" y="4192007"/>
            <a:ext cx="7461070" cy="913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92FF"/>
                </a:solidFill>
                <a:latin typeface="VIQVFW+MS Mincho"/>
                <a:cs typeface="VIQVFW+MS Mincho"/>
              </a:rPr>
              <a:t>■</a:t>
            </a:r>
            <a:r>
              <a:rPr sz="1200" spc="528">
                <a:solidFill>
                  <a:srgbClr val="0092FF"/>
                </a:solidFill>
                <a:latin typeface="Times New Roman"/>
                <a:cs typeface="Times New Roman"/>
              </a:rPr>
              <a:t> </a:t>
            </a:r>
            <a:r>
              <a:rPr sz="1100" b="1">
                <a:solidFill>
                  <a:srgbClr val="0092FF"/>
                </a:solidFill>
                <a:latin typeface="Arial"/>
                <a:cs typeface="Arial"/>
              </a:rPr>
              <a:t>C</a:t>
            </a:r>
            <a:r>
              <a:rPr sz="1100" b="1" spc="-200">
                <a:solidFill>
                  <a:srgbClr val="0092FF"/>
                </a:solidFill>
                <a:latin typeface="Arial"/>
                <a:cs typeface="Arial"/>
              </a:rPr>
              <a:t> </a:t>
            </a:r>
            <a:r>
              <a:rPr sz="1100" b="1" spc="-34">
                <a:solidFill>
                  <a:srgbClr val="0092FF"/>
                </a:solidFill>
                <a:latin typeface="Arial"/>
                <a:cs typeface="Arial"/>
              </a:rPr>
              <a:t>ASE</a:t>
            </a:r>
            <a:r>
              <a:rPr sz="1100" b="1" spc="344">
                <a:solidFill>
                  <a:srgbClr val="0092FF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0092FF"/>
                </a:solidFill>
                <a:latin typeface="Arial"/>
                <a:cs typeface="Arial"/>
              </a:rPr>
              <a:t>2</a:t>
            </a:r>
            <a:r>
              <a:rPr sz="1100" b="1" spc="292">
                <a:solidFill>
                  <a:srgbClr val="0092FF"/>
                </a:solidFill>
                <a:latin typeface="Arial"/>
                <a:cs typeface="Arial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exists</a:t>
            </a:r>
            <a:r>
              <a:rPr sz="145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5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meshes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45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5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  <a:r>
              <a:rPr sz="145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65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3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sz="1450" b="1" spc="-12">
                <a:solidFill>
                  <a:srgbClr val="00B050"/>
                </a:solidFill>
                <a:latin typeface="Times New Roman"/>
                <a:cs typeface="Times New Roman"/>
              </a:rPr>
              <a:t>)(a)</a:t>
            </a:r>
            <a:r>
              <a:rPr sz="1450" b="1" spc="73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examp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le.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create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supermesh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excluding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725"/>
              </a:lnSpc>
              <a:spcBef>
                <a:spcPts val="5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me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nts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5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wit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it,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hown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-60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sz="1450" b="1" spc="-37">
                <a:solidFill>
                  <a:srgbClr val="00B050"/>
                </a:solidFill>
                <a:latin typeface="Times New Roman"/>
                <a:cs typeface="Times New Roman"/>
              </a:rPr>
              <a:t>)(b)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8177" y="5097771"/>
            <a:ext cx="6670420" cy="686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9E70"/>
                </a:solidFill>
                <a:latin typeface="Times New Roman"/>
                <a:cs typeface="Times New Roman"/>
              </a:rPr>
              <a:t>supermesh</a:t>
            </a:r>
            <a:r>
              <a:rPr sz="1450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results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meshes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(dependent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independent)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common.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337940" y="7698842"/>
            <a:ext cx="1166160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6">
                <a:solidFill>
                  <a:srgbClr val="00B050"/>
                </a:solidFill>
                <a:latin typeface="Times New Roman"/>
                <a:cs typeface="Times New Roman"/>
              </a:rPr>
              <a:t>(5</a:t>
            </a:r>
            <a:r>
              <a:rPr sz="1450" b="1" spc="-33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-60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3559" y="7917917"/>
            <a:ext cx="4164889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7">
                <a:solidFill>
                  <a:srgbClr val="00B050"/>
                </a:solidFill>
                <a:latin typeface="Times New Roman"/>
                <a:cs typeface="Times New Roman"/>
              </a:rPr>
              <a:t>(5</a:t>
            </a:r>
            <a:r>
              <a:rPr sz="1450" b="1" spc="-33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-60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)(a)</a:t>
            </a:r>
            <a:r>
              <a:rPr sz="1450" b="1">
                <a:solidFill>
                  <a:srgbClr val="0070C0"/>
                </a:solidFill>
                <a:latin typeface="Times New Roman"/>
                <a:cs typeface="Times New Roman"/>
              </a:rPr>
              <a:t>,</a:t>
            </a:r>
            <a:r>
              <a:rPr sz="1450" b="1" spc="2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Ap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ly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KCL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8">
                <a:solidFill>
                  <a:srgbClr val="000000"/>
                </a:solidFill>
                <a:latin typeface="Times New Roman"/>
                <a:cs typeface="Times New Roman"/>
              </a:rPr>
              <a:t>in,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3559" y="8138914"/>
            <a:ext cx="113200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39633" y="8138914"/>
            <a:ext cx="670342" cy="110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  <a:p>
            <a:pPr marL="9594" marR="0">
              <a:lnSpc>
                <a:spcPts val="1580"/>
              </a:lnSpc>
              <a:spcBef>
                <a:spcPts val="3323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81659" y="82271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63637" y="82271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3559" y="8337652"/>
            <a:ext cx="3825031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6">
                <a:solidFill>
                  <a:srgbClr val="00B050"/>
                </a:solidFill>
                <a:latin typeface="Times New Roman"/>
                <a:cs typeface="Times New Roman"/>
              </a:rPr>
              <a:t>(5</a:t>
            </a:r>
            <a:r>
              <a:rPr sz="1450" b="1" spc="-33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sz="1450" b="1" spc="-37">
                <a:solidFill>
                  <a:srgbClr val="00B050"/>
                </a:solidFill>
                <a:latin typeface="Times New Roman"/>
                <a:cs typeface="Times New Roman"/>
              </a:rPr>
              <a:t>)(b)</a:t>
            </a:r>
            <a:r>
              <a:rPr sz="1450" b="1">
                <a:solidFill>
                  <a:srgbClr val="0070C0"/>
                </a:solidFill>
                <a:latin typeface="Times New Roman"/>
                <a:cs typeface="Times New Roman"/>
              </a:rPr>
              <a:t>,</a:t>
            </a:r>
            <a:r>
              <a:rPr sz="1450" b="1" spc="2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-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3559" y="8558267"/>
            <a:ext cx="203535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6i</a:t>
            </a:r>
            <a:r>
              <a:rPr sz="145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+10i</a:t>
            </a:r>
            <a:r>
              <a:rPr sz="145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4i</a:t>
            </a:r>
            <a:r>
              <a:rPr sz="145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44587" y="864654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573530" y="864654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955164" y="864654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1184" y="8768071"/>
            <a:ext cx="126290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6i</a:t>
            </a:r>
            <a:r>
              <a:rPr sz="145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+14i</a:t>
            </a:r>
            <a:r>
              <a:rPr sz="145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15327" y="885634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44587" y="885634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3559" y="8968223"/>
            <a:ext cx="286460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Solving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(2),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3559" y="9178028"/>
            <a:ext cx="2694523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4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-3.2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6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3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5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-2.8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67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39952"/>
            <a:ext cx="6950793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3:</a:t>
            </a:r>
            <a:r>
              <a:rPr sz="1450" b="1" spc="-11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17">
                <a:solidFill>
                  <a:srgbClr val="00B050"/>
                </a:solidFill>
                <a:latin typeface="Calibri"/>
                <a:cs typeface="Calibri"/>
              </a:rPr>
              <a:t>6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05301" y="14392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05579" y="14392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48734" y="14392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1560821"/>
            <a:ext cx="98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1970778"/>
            <a:ext cx="421972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0">
                <a:solidFill>
                  <a:srgbClr val="FF0000"/>
                </a:solidFill>
                <a:latin typeface="Times New Roman"/>
                <a:cs typeface="Times New Roman"/>
              </a:rPr>
              <a:t>Note:</a:t>
            </a:r>
            <a:r>
              <a:rPr sz="1450" b="1" spc="-7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supermesh,</a:t>
            </a:r>
            <a:r>
              <a:rPr sz="145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87119" y="2170803"/>
            <a:ext cx="350215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exists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them.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2788016"/>
            <a:ext cx="206827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0">
                <a:solidFill>
                  <a:srgbClr val="000000"/>
                </a:solidFill>
                <a:latin typeface="Times New Roman"/>
                <a:cs typeface="Times New Roman"/>
              </a:rPr>
              <a:t>supermesh</a:t>
            </a:r>
            <a:r>
              <a:rPr sz="1450" u="sng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u="sng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0000"/>
                </a:solidFill>
                <a:latin typeface="Times New Roman"/>
                <a:cs typeface="Times New Roman"/>
              </a:rPr>
              <a:t>(2):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72477" y="2990841"/>
            <a:ext cx="389415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5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relat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among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794254" y="30791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994660" y="30791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01394" y="3198851"/>
            <a:ext cx="3569682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source,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take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node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(s)</a:t>
            </a:r>
            <a:r>
              <a:rPr sz="145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18">
                <a:solidFill>
                  <a:srgbClr val="00B050"/>
                </a:solidFill>
                <a:latin typeface="Calibri"/>
                <a:cs typeface="Calibri"/>
              </a:rPr>
              <a:t>7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01394" y="3410322"/>
            <a:ext cx="256813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KCL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relation.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01394" y="3619872"/>
            <a:ext cx="96728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816660" y="3619872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49019" y="37085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54074" y="37085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102225" y="3818739"/>
            <a:ext cx="1175812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6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72477" y="4448023"/>
            <a:ext cx="6790408" cy="697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5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Eliminate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</a:t>
            </a:r>
            <a:r>
              <a:rPr sz="145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branch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7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 b="1" spc="28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8">
                <a:solidFill>
                  <a:srgbClr val="000000"/>
                </a:solidFill>
                <a:latin typeface="Times New Roman"/>
                <a:cs typeface="Times New Roman"/>
              </a:rPr>
              <a:t>write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supermesh</a:t>
            </a:r>
          </a:p>
          <a:p>
            <a:pPr marL="228917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follows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01394" y="4868917"/>
            <a:ext cx="369895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2(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),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4(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77594" y="49571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525905" y="49571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821560" y="49571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098039" y="49571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527300" y="49571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813304" y="49571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099435" y="49571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462020" y="49571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833876" y="49571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215384" y="49571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01394" y="5078467"/>
            <a:ext cx="172077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459230" y="516699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783460" y="516699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107564" y="516699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001394" y="5278746"/>
            <a:ext cx="279104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2(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4(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573530" y="536701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859660" y="536701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355595" y="536701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651125" y="536701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089910" y="536701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049019" y="5488677"/>
            <a:ext cx="160609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908554" y="5477966"/>
            <a:ext cx="67264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r>
              <a:rPr sz="145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÷</a:t>
            </a:r>
            <a:r>
              <a:rPr sz="145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182687" y="55769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659635" y="55769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040889" y="55769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001394" y="5687516"/>
            <a:ext cx="1577618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495512" y="5698227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201737" y="578650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592580" y="578650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964689" y="578650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55284" y="6306922"/>
            <a:ext cx="1175813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18">
                <a:solidFill>
                  <a:srgbClr val="00B050"/>
                </a:solidFill>
                <a:latin typeface="Calibri"/>
                <a:cs typeface="Calibri"/>
              </a:rPr>
              <a:t>7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3559" y="6935201"/>
            <a:ext cx="125178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u="sng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6">
                <a:solidFill>
                  <a:srgbClr val="000000"/>
                </a:solidFill>
                <a:latin typeface="Times New Roman"/>
                <a:cs typeface="Times New Roman"/>
              </a:rPr>
              <a:t>(3):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991869" y="7147297"/>
            <a:ext cx="132961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068069" y="72355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392174" y="72355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707260" y="72355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991869" y="7347704"/>
            <a:ext cx="234106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4(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2(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652520" y="7336993"/>
            <a:ext cx="805868" cy="897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r>
              <a:rPr sz="145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÷</a:t>
            </a:r>
            <a:r>
              <a:rPr sz="145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  <a:p>
            <a:pPr marL="105155" marR="0">
              <a:lnSpc>
                <a:spcPts val="1580"/>
              </a:lnSpc>
              <a:spcBef>
                <a:spcPts val="1637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…(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3)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125219" y="743597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564005" y="743597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859660" y="743597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2346070" y="743597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2632075" y="743597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991869" y="7557254"/>
            <a:ext cx="226438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2(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134744" y="76455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573530" y="76455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869185" y="76455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2279395" y="76455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2565400" y="76455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991869" y="7746821"/>
            <a:ext cx="1578197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192212" y="78458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583055" y="78458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955164" y="78458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991869" y="7967082"/>
            <a:ext cx="3560538" cy="686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equ.s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(1),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3.474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A,</a:t>
            </a:r>
            <a:r>
              <a:rPr sz="1450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0.4737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A,</a:t>
            </a:r>
            <a:r>
              <a:rPr sz="1450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1.1052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A.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1039494" y="82652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2050414" y="82652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3137535" y="82652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68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3634235" cy="1716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8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4:</a:t>
            </a:r>
            <a:r>
              <a:rPr sz="1450" b="1" spc="-11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flowing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(4Ω)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  <a:p>
            <a:pPr marL="0" marR="0">
              <a:lnSpc>
                <a:spcPts val="1650"/>
              </a:lnSpc>
              <a:spcBef>
                <a:spcPts val="5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-20">
                <a:solidFill>
                  <a:srgbClr val="00B050"/>
                </a:solidFill>
                <a:latin typeface="Calibri"/>
                <a:cs typeface="Calibri"/>
              </a:rPr>
              <a:t>11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47625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below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</a:p>
          <a:p>
            <a:pPr marL="0" marR="0">
              <a:lnSpc>
                <a:spcPts val="1580"/>
              </a:lnSpc>
              <a:spcBef>
                <a:spcPts val="71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indicate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polar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ies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uit.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59350" y="2789022"/>
            <a:ext cx="1261537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7">
                <a:solidFill>
                  <a:srgbClr val="00B050"/>
                </a:solidFill>
                <a:latin typeface="Times New Roman"/>
                <a:cs typeface="Times New Roman"/>
              </a:rPr>
              <a:t>(5</a:t>
            </a:r>
            <a:r>
              <a:rPr sz="1450" b="1" spc="-33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1450" b="1" spc="17">
                <a:solidFill>
                  <a:srgbClr val="00B050"/>
                </a:solidFill>
                <a:latin typeface="Calibri"/>
                <a:cs typeface="Calibri"/>
              </a:rPr>
              <a:t>11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3207370"/>
            <a:ext cx="206875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1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0">
                <a:solidFill>
                  <a:srgbClr val="000000"/>
                </a:solidFill>
                <a:latin typeface="Times New Roman"/>
                <a:cs typeface="Times New Roman"/>
              </a:rPr>
              <a:t>supermesh</a:t>
            </a:r>
            <a:r>
              <a:rPr sz="1450" u="sng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  <a:r>
              <a:rPr sz="1450" u="sng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u="sng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8">
                <a:solidFill>
                  <a:srgbClr val="000000"/>
                </a:solidFill>
                <a:latin typeface="Times New Roman"/>
                <a:cs typeface="Times New Roman"/>
              </a:rPr>
              <a:t>(2):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3410322"/>
            <a:ext cx="96728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93482" y="3410322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1184" y="349859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96619" y="349859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3619872"/>
            <a:ext cx="191012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6(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19759" y="37085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10919" y="37085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39837" y="37085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73935" y="37085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59939" y="37085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3559" y="3820279"/>
            <a:ext cx="145379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16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87119" y="39085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02080" y="39085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3559" y="4030082"/>
            <a:ext cx="198782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16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6(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91">
                <a:solidFill>
                  <a:srgbClr val="000000"/>
                </a:solidFill>
                <a:latin typeface="Times New Roman"/>
                <a:cs typeface="Times New Roman"/>
              </a:rPr>
              <a:t>)=</a:t>
            </a:r>
            <a:r>
              <a:rPr sz="1450" spc="-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44587" y="41183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583055" y="41183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878710" y="41183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3559" y="4219396"/>
            <a:ext cx="1787773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POIJW+Cambria Math"/>
                <a:cs typeface="TPOIJW+Cambria Math"/>
              </a:rPr>
              <a:t>∴</a:t>
            </a:r>
            <a:r>
              <a:rPr sz="10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668059" y="4230107"/>
            <a:ext cx="70824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77252" y="43183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268412" y="43183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640204" y="43183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3559" y="4440038"/>
            <a:ext cx="266758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Substitute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Equ.(1)</a:t>
            </a:r>
            <a:r>
              <a:rPr sz="145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(2),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3559" y="4649588"/>
            <a:ext cx="198805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6(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4)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77227" y="47378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125219" y="47378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840610" y="473786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3559" y="4848681"/>
            <a:ext cx="1492472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POIJW+Cambria Math"/>
                <a:cs typeface="TPOIJW+Cambria Math"/>
              </a:rPr>
              <a:t>∴</a:t>
            </a:r>
            <a:r>
              <a:rPr sz="10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8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638895" y="4859392"/>
            <a:ext cx="70824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168900" y="4848327"/>
            <a:ext cx="1261791" cy="497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3">
                <a:solidFill>
                  <a:srgbClr val="00B050"/>
                </a:solidFill>
                <a:latin typeface="Times New Roman"/>
                <a:cs typeface="Times New Roman"/>
              </a:rPr>
              <a:t>(5.</a:t>
            </a:r>
            <a:r>
              <a:rPr sz="1450" b="1" spc="15">
                <a:solidFill>
                  <a:srgbClr val="00B050"/>
                </a:solidFill>
                <a:latin typeface="Calibri"/>
                <a:cs typeface="Calibri"/>
              </a:rPr>
              <a:t>12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77252" y="49476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296924" y="494766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3559" y="5266675"/>
            <a:ext cx="1910126" cy="68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1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u="sng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4">
                <a:solidFill>
                  <a:srgbClr val="000000"/>
                </a:solidFill>
                <a:latin typeface="Times New Roman"/>
                <a:cs typeface="Times New Roman"/>
              </a:rPr>
              <a:t>(3):</a:t>
            </a:r>
          </a:p>
          <a:p>
            <a:pPr marL="0" marR="0">
              <a:lnSpc>
                <a:spcPts val="1580"/>
              </a:lnSpc>
              <a:spcBef>
                <a:spcPts val="92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1(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19759" y="556742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010919" y="556742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239837" y="556742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773935" y="556742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059939" y="556742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3559" y="5679177"/>
            <a:ext cx="180659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12I</a:t>
            </a:r>
            <a:r>
              <a:rPr sz="145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72477" y="57674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096644" y="57674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430655" y="57674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754885" y="576745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3559" y="5888982"/>
            <a:ext cx="290032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12I</a:t>
            </a:r>
            <a:r>
              <a:rPr sz="145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1(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6(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91">
                <a:solidFill>
                  <a:srgbClr val="000000"/>
                </a:solidFill>
                <a:latin typeface="Times New Roman"/>
                <a:cs typeface="Times New Roman"/>
              </a:rPr>
              <a:t>)=</a:t>
            </a:r>
            <a:r>
              <a:rPr sz="1450" spc="-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772477" y="597725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220787" y="597725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516380" y="597725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955164" y="597725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393695" y="597725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2679954" y="597725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43559" y="6089007"/>
            <a:ext cx="202432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clearly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that,</a:t>
            </a:r>
            <a:r>
              <a:rPr sz="1450" spc="15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3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993264" y="617727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288920" y="617727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43559" y="6288227"/>
            <a:ext cx="1921055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POIJW+Cambria Math"/>
                <a:cs typeface="TPOIJW+Cambria Math"/>
              </a:rPr>
              <a:t>∴</a:t>
            </a:r>
            <a:r>
              <a:rPr sz="10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23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7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5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2851404" y="6298938"/>
            <a:ext cx="668907" cy="886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…(4)</a:t>
            </a:r>
          </a:p>
          <a:p>
            <a:pPr marL="0" marR="0">
              <a:lnSpc>
                <a:spcPts val="1580"/>
              </a:lnSpc>
              <a:spcBef>
                <a:spcPts val="1646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…(5)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010919" y="63872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487805" y="63872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821560" y="63872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43559" y="6508488"/>
            <a:ext cx="266758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Substitute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Equ.(1)</a:t>
            </a:r>
            <a:r>
              <a:rPr sz="145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(4),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43559" y="6698055"/>
            <a:ext cx="200680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POIJW+Cambria Math"/>
                <a:cs typeface="TPOIJW+Cambria Math"/>
              </a:rPr>
              <a:t>∴</a:t>
            </a:r>
            <a:r>
              <a:rPr sz="10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23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7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5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24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010919" y="67970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487805" y="67970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821560" y="67970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543559" y="7326107"/>
            <a:ext cx="1251783" cy="693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u="sng" spc="21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u="sng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28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50" u="sng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u="sng" spc="-34">
                <a:solidFill>
                  <a:srgbClr val="000000"/>
                </a:solidFill>
                <a:latin typeface="Times New Roman"/>
                <a:cs typeface="Times New Roman"/>
              </a:rPr>
              <a:t>(4):</a:t>
            </a:r>
          </a:p>
          <a:p>
            <a:pPr marL="0" marR="0">
              <a:lnSpc>
                <a:spcPts val="1575"/>
              </a:lnSpc>
              <a:spcBef>
                <a:spcPts val="14"/>
              </a:spcBef>
              <a:spcAft>
                <a:spcPct val="0"/>
              </a:spcAft>
            </a:pP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350" spc="4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3i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43559" y="7738482"/>
            <a:ext cx="185412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36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12I</a:t>
            </a:r>
            <a:r>
              <a:rPr sz="145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134744" y="78267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468755" y="78267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792985" y="78267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543559" y="7938507"/>
            <a:ext cx="188305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36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173162" y="80267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1506855" y="80267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1831085" y="80267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543559" y="8148439"/>
            <a:ext cx="238502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36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1(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25">
                <a:solidFill>
                  <a:srgbClr val="000000"/>
                </a:solidFill>
                <a:latin typeface="Times New Roman"/>
                <a:cs typeface="Times New Roman"/>
              </a:rPr>
              <a:t>3i</a:t>
            </a:r>
            <a:r>
              <a:rPr sz="1450" i="1" spc="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173162" y="823671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1564005" y="823671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1850135" y="823671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2298445" y="823671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543559" y="8338006"/>
            <a:ext cx="157754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POIJW+Cambria Math"/>
                <a:cs typeface="TPOIJW+Cambria Math"/>
              </a:rPr>
              <a:t>∴</a:t>
            </a:r>
            <a:r>
              <a:rPr sz="10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13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8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i="1" spc="5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36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2733397" y="8348717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…(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6)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963294" y="84369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1392174" y="84369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543559" y="8768071"/>
            <a:ext cx="2744306" cy="89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Solve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Equ.s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(3),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(5)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(6)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get,</a:t>
            </a:r>
          </a:p>
          <a:p>
            <a:pPr marL="476884" marR="0">
              <a:lnSpc>
                <a:spcPts val="1651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POIJW+Cambria Math"/>
                <a:cs typeface="TPOIJW+Cambria Math"/>
              </a:rPr>
              <a:t>−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  <a:r>
              <a:rPr sz="1450" spc="856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-31">
                <a:solidFill>
                  <a:srgbClr val="000000"/>
                </a:solidFill>
                <a:latin typeface="TPOIJW+Cambria Math"/>
                <a:cs typeface="TPOIJW+Cambria Math"/>
              </a:rPr>
              <a:t>−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8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1">
                <a:solidFill>
                  <a:srgbClr val="000000"/>
                </a:solidFill>
                <a:latin typeface="TPOIJW+Cambria Math"/>
                <a:cs typeface="TPOIJW+Cambria Math"/>
              </a:rPr>
              <a:t> −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  <a:r>
              <a:rPr sz="1450" spc="1205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21">
                <a:solidFill>
                  <a:srgbClr val="000000"/>
                </a:solidFill>
                <a:latin typeface="Cambria Math"/>
                <a:cs typeface="Cambria Math"/>
              </a:rPr>
              <a:t>23</a:t>
            </a:r>
            <a:r>
              <a:rPr sz="1450" spc="111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-33">
                <a:solidFill>
                  <a:srgbClr val="000000"/>
                </a:solidFill>
                <a:latin typeface="TPOIJW+Cambria Math"/>
                <a:cs typeface="TPOIJW+Cambria Math"/>
              </a:rPr>
              <a:t>−</a:t>
            </a:r>
            <a:r>
              <a:rPr sz="1450" spc="25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1450" spc="63">
                <a:solidFill>
                  <a:srgbClr val="000000"/>
                </a:solidFill>
                <a:latin typeface="TPOIJW+Cambria Math"/>
                <a:cs typeface="TPOIJW+Cambria Math"/>
              </a:rPr>
              <a:t>ꢀ ꢁ</a:t>
            </a:r>
            <a:r>
              <a:rPr sz="10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POIJW+Cambria Math"/>
                <a:cs typeface="TPOIJW+Cambria Math"/>
              </a:rPr>
              <a:t>ꢀ</a:t>
            </a:r>
            <a:r>
              <a:rPr sz="10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644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1450" spc="347">
                <a:solidFill>
                  <a:srgbClr val="000000"/>
                </a:solidFill>
                <a:latin typeface="TPOIJW+Cambria Math"/>
                <a:cs typeface="TPOIJW+Cambria Math"/>
              </a:rPr>
              <a:t> </a:t>
            </a:r>
            <a:r>
              <a:rPr sz="1450" spc="10">
                <a:solidFill>
                  <a:srgbClr val="000000"/>
                </a:solidFill>
                <a:latin typeface="Cambria Math"/>
                <a:cs typeface="Cambria Math"/>
              </a:rPr>
              <a:t>24</a:t>
            </a:r>
            <a:r>
              <a:rPr sz="1450">
                <a:solidFill>
                  <a:srgbClr val="000000"/>
                </a:solidFill>
                <a:latin typeface="TPOIJW+Cambria Math"/>
                <a:cs typeface="TPOIJW+Cambria Math"/>
              </a:rPr>
              <a:t>ꢀ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677227" y="8967037"/>
            <a:ext cx="376608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8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1497330" y="8967037"/>
            <a:ext cx="376608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1840610" y="8947987"/>
            <a:ext cx="354313" cy="466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POIJW+Cambria Math"/>
                <a:cs typeface="TPOIJW+Cambria Math"/>
              </a:rPr>
              <a:t>ꢁ</a:t>
            </a:r>
          </a:p>
          <a:p>
            <a:pPr marL="5715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1897760" y="9250497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677227" y="9386392"/>
            <a:ext cx="376608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1039494" y="9367342"/>
            <a:ext cx="1134791" cy="50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21">
                <a:solidFill>
                  <a:srgbClr val="000000"/>
                </a:solidFill>
                <a:latin typeface="Cambria Math"/>
                <a:cs typeface="Cambria Math"/>
              </a:rPr>
              <a:t>13</a:t>
            </a:r>
            <a:r>
              <a:rPr sz="1450" spc="111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-33">
                <a:solidFill>
                  <a:srgbClr val="000000"/>
                </a:solidFill>
                <a:latin typeface="TPOIJW+Cambria Math"/>
                <a:cs typeface="TPOIJW+Cambria Math"/>
              </a:rPr>
              <a:t>−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  <a:r>
              <a:rPr sz="1450" spc="105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>
                <a:solidFill>
                  <a:srgbClr val="000000"/>
                </a:solidFill>
                <a:latin typeface="TPOIJW+Cambria Math"/>
                <a:cs typeface="TPOIJW+Cambria Math"/>
              </a:rPr>
              <a:t>ꢁ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2403220" y="9386392"/>
            <a:ext cx="481388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21">
                <a:solidFill>
                  <a:srgbClr val="000000"/>
                </a:solidFill>
                <a:latin typeface="Cambria Math"/>
                <a:cs typeface="Cambria Math"/>
              </a:rPr>
              <a:t>36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1897760" y="9460047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69</a:t>
            </a:r>
          </a:p>
        </p:txBody>
      </p:sp>
      <p:sp>
        <p:nvSpPr>
          <p:cNvPr id="10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744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2019-10-29T09:35:44Z</dcterms:modified>
</cp:coreProperties>
</file>